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58" r:id="rId2"/>
    <p:sldId id="326" r:id="rId3"/>
    <p:sldId id="276" r:id="rId4"/>
    <p:sldId id="315" r:id="rId5"/>
    <p:sldId id="395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4" r:id="rId15"/>
    <p:sldId id="413" r:id="rId16"/>
    <p:sldId id="398" r:id="rId17"/>
    <p:sldId id="401" r:id="rId18"/>
    <p:sldId id="402" r:id="rId19"/>
    <p:sldId id="399" r:id="rId20"/>
    <p:sldId id="400" r:id="rId21"/>
    <p:sldId id="415" r:id="rId22"/>
    <p:sldId id="403" r:id="rId23"/>
    <p:sldId id="416" r:id="rId24"/>
    <p:sldId id="392" r:id="rId25"/>
    <p:sldId id="366" r:id="rId26"/>
    <p:sldId id="348" r:id="rId27"/>
    <p:sldId id="377" r:id="rId28"/>
    <p:sldId id="349" r:id="rId29"/>
    <p:sldId id="369" r:id="rId30"/>
    <p:sldId id="394" r:id="rId31"/>
    <p:sldId id="368" r:id="rId32"/>
    <p:sldId id="378" r:id="rId33"/>
    <p:sldId id="379" r:id="rId34"/>
    <p:sldId id="380" r:id="rId35"/>
    <p:sldId id="381" r:id="rId36"/>
    <p:sldId id="382" r:id="rId37"/>
    <p:sldId id="396" r:id="rId38"/>
    <p:sldId id="391" r:id="rId39"/>
    <p:sldId id="301" r:id="rId40"/>
    <p:sldId id="393" r:id="rId41"/>
    <p:sldId id="376" r:id="rId42"/>
    <p:sldId id="375" r:id="rId43"/>
    <p:sldId id="364" r:id="rId44"/>
    <p:sldId id="333" r:id="rId45"/>
    <p:sldId id="332" r:id="rId46"/>
    <p:sldId id="352" r:id="rId47"/>
    <p:sldId id="367" r:id="rId48"/>
    <p:sldId id="383" r:id="rId49"/>
    <p:sldId id="314" r:id="rId50"/>
    <p:sldId id="385" r:id="rId51"/>
    <p:sldId id="384" r:id="rId52"/>
    <p:sldId id="386" r:id="rId53"/>
    <p:sldId id="389" r:id="rId54"/>
    <p:sldId id="387" r:id="rId55"/>
    <p:sldId id="390" r:id="rId56"/>
    <p:sldId id="388" r:id="rId57"/>
    <p:sldId id="355" r:id="rId58"/>
    <p:sldId id="374" r:id="rId59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3" autoAdjust="0"/>
    <p:restoredTop sz="94944" autoAdjust="0"/>
  </p:normalViewPr>
  <p:slideViewPr>
    <p:cSldViewPr>
      <p:cViewPr>
        <p:scale>
          <a:sx n="110" d="100"/>
          <a:sy n="110" d="100"/>
        </p:scale>
        <p:origin x="328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9" Type="http://schemas.openxmlformats.org/officeDocument/2006/relationships/slide" Target="slides/slide43.xml"/><Relationship Id="rId21" Type="http://schemas.openxmlformats.org/officeDocument/2006/relationships/slide" Target="slides/slide22.xml"/><Relationship Id="rId34" Type="http://schemas.openxmlformats.org/officeDocument/2006/relationships/slide" Target="slides/slide35.xml"/><Relationship Id="rId42" Type="http://schemas.openxmlformats.org/officeDocument/2006/relationships/slide" Target="slides/slide58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41" Type="http://schemas.openxmlformats.org/officeDocument/2006/relationships/slide" Target="slides/slide57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7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2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1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0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59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73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96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86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4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EE63B-77F9-4EBD-A8CF-332FA3AF350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CD18C-BB7B-430D-84FB-B82AB6BD9D4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FAEDE-26DC-49B6-8D9A-ECE57779F33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8D32B-43F1-40F4-92DF-7D47BC8DB99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10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9C9F6-7CEC-40D3-99DF-2B90230251D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A1C3E-95B6-4BB5-8505-C86D0ACEA4D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1C44F-C01E-467A-B0E0-EC60384A38C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9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3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2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4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= Table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= Partitioned table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T =&gt; redo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PT =&gt; still redo..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Drop partition =&gt;  Much More Efficient..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Now Queries: How to Go Faster…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Scan Less Data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less blocks, less IO, less Cache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Typical use-case: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Queries / Aggregates over 1 or few Partitions.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(later)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Next slides: show me how..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Ideally, queries scan as little data </a:t>
            </a:r>
            <a:r>
              <a:rPr lang="en-US" sz="1000" b="0" dirty="0" err="1">
                <a:latin typeface="Lucida Sans Unicode" pitchFamily="34" charset="0"/>
              </a:rPr>
              <a:t>als</a:t>
            </a:r>
            <a:r>
              <a:rPr lang="en-US" sz="1000" b="0" dirty="0">
                <a:latin typeface="Lucida Sans Unicode" pitchFamily="34" charset="0"/>
              </a:rPr>
              <a:t> possible to return results .. Fast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Redue</a:t>
            </a:r>
            <a:r>
              <a:rPr lang="en-US" sz="1000" b="0" dirty="0">
                <a:latin typeface="Lucida Sans Unicode" pitchFamily="34" charset="0"/>
              </a:rPr>
              <a:t> the work…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33" y="1196752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Aggregates, FTS over Conventional table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Data can be all over the table..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Hence FTS or inefficient range-scan + </a:t>
            </a:r>
            <a:r>
              <a:rPr lang="en-US" sz="1000" b="0" dirty="0" err="1">
                <a:latin typeface="Lucida Sans Unicode" pitchFamily="34" charset="0"/>
              </a:rPr>
              <a:t>rowid</a:t>
            </a:r>
            <a:r>
              <a:rPr lang="en-US" sz="1000" b="0" dirty="0">
                <a:latin typeface="Lucida Sans Unicode" pitchFamily="34" charset="0"/>
              </a:rPr>
              <a:t>-access needed…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75A25B2-A491-FB40-A0CD-FF955DFA7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79" y="1895773"/>
            <a:ext cx="3994183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400" kern="0" dirty="0"/>
              <a:t>Data all over the Table..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Select Sum (amt)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Where [range]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Group by 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Probably FTS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7055E-F8B4-804D-82A7-39B4145C39B8}"/>
              </a:ext>
            </a:extLst>
          </p:cNvPr>
          <p:cNvCxnSpPr/>
          <p:nvPr/>
        </p:nvCxnSpPr>
        <p:spPr bwMode="auto">
          <a:xfrm>
            <a:off x="3740038" y="2168678"/>
            <a:ext cx="0" cy="3346052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82156"/>
            <a:ext cx="6984776" cy="563562"/>
          </a:xfrm>
        </p:spPr>
        <p:txBody>
          <a:bodyPr/>
          <a:lstStyle/>
          <a:p>
            <a:pPr eaLnBrk="1" hangingPunct="1"/>
            <a:r>
              <a:rPr lang="en-US" dirty="0"/>
              <a:t>Aggregates on Partitions: less data to scan?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Some (most) searches / scans can be limited to just the relevant partitions..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Will Only Work if we can eliminate sufficient partitions.  (Design!!).  - note : No Indexes.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BD62267-5224-DD43-909F-8DA04C34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943" y="1572361"/>
            <a:ext cx="4528369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IF… we know where to look..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Then… FTS on just 1 Part. ?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Design!   Know your data. 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58FB-255C-BE4F-8B08-B6CF8BABA929}"/>
              </a:ext>
            </a:extLst>
          </p:cNvPr>
          <p:cNvCxnSpPr>
            <a:cxnSpLocks/>
          </p:cNvCxnSpPr>
          <p:nvPr/>
        </p:nvCxnSpPr>
        <p:spPr bwMode="auto">
          <a:xfrm>
            <a:off x="3635896" y="1916832"/>
            <a:ext cx="0" cy="1049887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821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(Table)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Range, SUM(amt)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T/PT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range Between 10000 and 19999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Range;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</a:t>
            </a:r>
            <a:r>
              <a:rPr lang="en-US" sz="1800" b="1" dirty="0" err="1"/>
              <a:t>demo_sum</a:t>
            </a:r>
            <a:endParaRPr lang="en-US" sz="18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5869"/>
            <a:ext cx="6416451" cy="621633"/>
          </a:xfrm>
        </p:spPr>
        <p:txBody>
          <a:bodyPr/>
          <a:lstStyle/>
          <a:p>
            <a:pPr eaLnBrk="1" hangingPunct="1"/>
            <a:r>
              <a:rPr lang="en-US" dirty="0"/>
              <a:t>More Queries: Find Specific Records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ID = :n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Easy, use local index.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Active = ’Y’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Global index.. But … Redo?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Local Index.. But … How many Partitions ?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When you need “Fast” return of a small set, you need an index… Global or Local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avoid having to loop/scan many partitions…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5633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Conventional. QRY on PK.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indexes contain ordered lists and pointers to the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380313" y="3373206"/>
            <a:ext cx="1583000" cy="1138773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  <a:p>
            <a:pPr algn="l">
              <a:buNone/>
            </a:pPr>
            <a:endParaRPr lang="en-NL" dirty="0"/>
          </a:p>
          <a:p>
            <a:pPr algn="l">
              <a:buNone/>
            </a:pPr>
            <a:r>
              <a:rPr lang="en-NL" dirty="0"/>
              <a:t>PK lookup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7680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index… QRY on Active=Y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few active=Y fields can be all over the table (and in all partitions..).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10863" y="2064193"/>
            <a:ext cx="3045916" cy="4022191"/>
            <a:chOff x="1937" y="2837"/>
            <a:chExt cx="439" cy="118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37" y="3942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active..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 (active=y)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(active=Y)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5004048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>
            <a:off x="6000134" y="3866894"/>
            <a:ext cx="1256646" cy="10333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  <a:endCxn id="35" idx="3"/>
          </p:cNvCxnSpPr>
          <p:nvPr/>
        </p:nvCxnSpPr>
        <p:spPr bwMode="auto">
          <a:xfrm flipH="1">
            <a:off x="5447778" y="4887964"/>
            <a:ext cx="552356" cy="1225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7" y="3368722"/>
            <a:ext cx="1711240" cy="1138773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 = y ?</a:t>
            </a:r>
          </a:p>
          <a:p>
            <a:pPr algn="l">
              <a:buNone/>
            </a:pPr>
            <a:endParaRPr lang="en-NL" dirty="0"/>
          </a:p>
          <a:p>
            <a:pPr algn="l">
              <a:buNone/>
            </a:pPr>
            <a:r>
              <a:rPr lang="en-NL" dirty="0"/>
              <a:t>Range Scan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1"/>
            <a:ext cx="1739582" cy="18146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556971-4FD5-CF49-ACD1-5632EF37C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08C6D8-B3EC-A344-B380-AD11DF4329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3429000"/>
            <a:ext cx="1660202" cy="13089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B60D66-348D-244B-A6DE-DCA2FC46188C}"/>
              </a:ext>
            </a:extLst>
          </p:cNvPr>
          <p:cNvSpPr txBox="1"/>
          <p:nvPr/>
        </p:nvSpPr>
        <p:spPr>
          <a:xfrm>
            <a:off x="5950074" y="-143691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 +  local index on PK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Searching for the PK or partition key is Easy… Visit 1 local index, and find the record.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CBO can see from the where-clause which (local) index-partition it needs…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CD9F9-3E57-BB48-8A15-67DF15754068}"/>
              </a:ext>
            </a:extLst>
          </p:cNvPr>
          <p:cNvSpPr txBox="1"/>
          <p:nvPr/>
        </p:nvSpPr>
        <p:spPr>
          <a:xfrm>
            <a:off x="6477000" y="4827787"/>
            <a:ext cx="2425511" cy="73866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CBO “knows”:</a:t>
            </a:r>
          </a:p>
          <a:p>
            <a:pPr algn="l">
              <a:buNone/>
            </a:pPr>
            <a:r>
              <a:rPr lang="en-GB" dirty="0"/>
              <a:t>O</a:t>
            </a:r>
            <a:r>
              <a:rPr lang="en-NL" dirty="0"/>
              <a:t>nly 1 partition…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Partitioned tables; 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Point out the need for rebuild if you drop 1 partition: 25% of pointers is gone…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58453" y="3883900"/>
            <a:ext cx="1020017" cy="897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2040" y="4781216"/>
            <a:ext cx="612316" cy="6154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7626063" y="3440221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3"/>
            <a:ext cx="1747633" cy="17108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3" y="3429003"/>
            <a:ext cx="1739580" cy="129859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50570"/>
            <a:ext cx="6632475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table, Local indexes, no key….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If the SQL does not giver us a clue for the </a:t>
            </a:r>
            <a:r>
              <a:rPr lang="en-US" sz="1000" b="0" dirty="0" err="1">
                <a:latin typeface="Lucida Sans Unicode" pitchFamily="34" charset="0"/>
              </a:rPr>
              <a:t>Partittion</a:t>
            </a:r>
            <a:r>
              <a:rPr lang="en-US" sz="1000" b="0" dirty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We need to Search Through Every Local Index… (</a:t>
            </a:r>
            <a:r>
              <a:rPr lang="en-US" sz="1000" b="0" dirty="0" err="1">
                <a:latin typeface="Lucida Sans Unicode" pitchFamily="34" charset="0"/>
              </a:rPr>
              <a:t>Parition</a:t>
            </a:r>
            <a:r>
              <a:rPr lang="en-US" sz="1000" b="0" dirty="0">
                <a:latin typeface="Lucida Sans Unicode" pitchFamily="34" charset="0"/>
              </a:rPr>
              <a:t>-Range-All.. Looping)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 Active=Y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889426" y="2100456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7" y="2492711"/>
            <a:ext cx="1664030" cy="7670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296" y="2458313"/>
            <a:ext cx="444630" cy="1112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22188" y="2569605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A90085-370A-1542-BDB6-0F1327E94811}"/>
              </a:ext>
            </a:extLst>
          </p:cNvPr>
          <p:cNvSpPr txBox="1"/>
          <p:nvPr/>
        </p:nvSpPr>
        <p:spPr>
          <a:xfrm>
            <a:off x="7793187" y="3259723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B43C34-7AA9-F047-A69B-D5985A739213}"/>
              </a:ext>
            </a:extLst>
          </p:cNvPr>
          <p:cNvSpPr txBox="1"/>
          <p:nvPr/>
        </p:nvSpPr>
        <p:spPr>
          <a:xfrm>
            <a:off x="4872734" y="3021111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1FC1D3-9EDD-C94D-A5DA-563FBBA96810}"/>
              </a:ext>
            </a:extLst>
          </p:cNvPr>
          <p:cNvSpPr txBox="1"/>
          <p:nvPr/>
        </p:nvSpPr>
        <p:spPr>
          <a:xfrm>
            <a:off x="4890629" y="3934054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F5E681-999A-FE4A-AEB7-626D8CD624E2}"/>
              </a:ext>
            </a:extLst>
          </p:cNvPr>
          <p:cNvSpPr txBox="1"/>
          <p:nvPr/>
        </p:nvSpPr>
        <p:spPr>
          <a:xfrm>
            <a:off x="4872734" y="4846577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E5766A-7CA0-F343-91B6-3106632A3E0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74221" y="3330653"/>
            <a:ext cx="1669604" cy="8308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23BE46-1F40-6440-B64E-D90F8464EC11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H="1">
            <a:off x="5243910" y="3368399"/>
            <a:ext cx="864016" cy="24270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447B186-5B5D-D841-A736-708C704CB9ED}"/>
              </a:ext>
            </a:extLst>
          </p:cNvPr>
          <p:cNvCxnSpPr>
            <a:cxnSpLocks/>
            <a:endCxn id="44" idx="3"/>
          </p:cNvCxnSpPr>
          <p:nvPr/>
        </p:nvCxnSpPr>
        <p:spPr bwMode="auto">
          <a:xfrm flipH="1">
            <a:off x="6140263" y="3582676"/>
            <a:ext cx="1603562" cy="6986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1DE381-059C-3C49-A942-D1663C47DF4C}"/>
              </a:ext>
            </a:extLst>
          </p:cNvPr>
          <p:cNvCxnSpPr>
            <a:cxnSpLocks/>
          </p:cNvCxnSpPr>
          <p:nvPr/>
        </p:nvCxnSpPr>
        <p:spPr bwMode="auto">
          <a:xfrm flipH="1">
            <a:off x="6009409" y="3761027"/>
            <a:ext cx="1734416" cy="14854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C37AB2-448B-C148-9389-C526E1A16FEA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H="1">
            <a:off x="5293315" y="4281342"/>
            <a:ext cx="846948" cy="1849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CAE36B-C660-0148-A30E-D7AB41632BE6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3517" y="5259261"/>
            <a:ext cx="745892" cy="1371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DDD402-78F7-CF41-B666-48C9D02B91B5}"/>
              </a:ext>
            </a:extLst>
          </p:cNvPr>
          <p:cNvCxnSpPr>
            <a:cxnSpLocks/>
          </p:cNvCxnSpPr>
          <p:nvPr/>
        </p:nvCxnSpPr>
        <p:spPr bwMode="auto">
          <a:xfrm flipH="1">
            <a:off x="3201146" y="3531921"/>
            <a:ext cx="1608591" cy="791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0CE072-634F-F54C-9BF0-79586EFE097F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 flipH="1" flipV="1">
            <a:off x="3194231" y="4400111"/>
            <a:ext cx="1668878" cy="662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3DCD4E-5B1D-3749-BF1F-5154C3BFE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4592" y="5407935"/>
            <a:ext cx="1728517" cy="138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17158DD-B899-6B49-B94F-725D22AD300B}"/>
              </a:ext>
            </a:extLst>
          </p:cNvPr>
          <p:cNvSpPr txBox="1"/>
          <p:nvPr/>
        </p:nvSpPr>
        <p:spPr>
          <a:xfrm>
            <a:off x="6632918" y="4827787"/>
            <a:ext cx="2269593" cy="584775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Now for 7 x 365 partitions..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51" grpId="0" animBg="1"/>
      <p:bldP spid="52" grpId="0" animBg="1"/>
      <p:bldP spid="6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id, active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active = ‘Y’;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Compare Global and local index.</a:t>
            </a:r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@demo_part_1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Warning;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They cause 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Consequence: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Bonus-Trick: Devise a PK-Key.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/>
              <a:t>(not saying this is a good idea…)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No Global Indexing….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Only 1 Unique Key.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Hence UK = Partition key.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Id = YYYY DDD SSS </a:t>
            </a:r>
            <a:r>
              <a:rPr lang="en-US" sz="2400" b="1" dirty="0" err="1"/>
              <a:t>nnnnnn</a:t>
            </a: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(did I say: Up Front Design?)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0D987B-A283-4DD3-8B5E-CB20DC3AB0B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45188" cy="563563"/>
          </a:xfrm>
        </p:spPr>
        <p:txBody>
          <a:bodyPr/>
          <a:lstStyle/>
          <a:p>
            <a:pPr eaLnBrk="1" hangingPunct="1"/>
            <a:r>
              <a:rPr lang="en-US"/>
              <a:t>Fast - and Scaleable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Measure individual activity (of Critical components) – can be a bit of work, but once you “get it”, its not hard)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Then think &amp; measure your concurrency issues : does it remain efficient, doest it scale…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214438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Individual actions;</a:t>
            </a:r>
            <a:r>
              <a:rPr lang="en-US" sz="2200" kern="0" dirty="0">
                <a:latin typeface="+mn-lt"/>
              </a:rPr>
              <a:t> must be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C </a:t>
            </a:r>
            <a:r>
              <a:rPr lang="en-US" sz="2200" kern="0" dirty="0" err="1">
                <a:latin typeface="+mn-lt"/>
              </a:rPr>
              <a:t>reate</a:t>
            </a:r>
            <a:r>
              <a:rPr lang="en-US" sz="2200" kern="0" dirty="0">
                <a:latin typeface="+mn-lt"/>
              </a:rPr>
              <a:t> / Insert 	(1 x)</a:t>
            </a:r>
          </a:p>
          <a:p>
            <a:pPr marL="642938" lvl="1" indent="-185738" algn="l">
              <a:defRPr/>
            </a:pPr>
            <a:r>
              <a:rPr lang="en-US" sz="2200" kern="0" dirty="0"/>
              <a:t>R </a:t>
            </a:r>
            <a:r>
              <a:rPr lang="en-US" sz="2200" kern="0" dirty="0" err="1"/>
              <a:t>ead</a:t>
            </a:r>
            <a:r>
              <a:rPr lang="en-US" sz="2200" kern="0" dirty="0"/>
              <a:t> / Queries (</a:t>
            </a:r>
            <a:r>
              <a:rPr lang="en-US" sz="2200" kern="0" dirty="0" err="1"/>
              <a:t>Nx</a:t>
            </a:r>
            <a:r>
              <a:rPr lang="en-US" sz="2200" kern="0" dirty="0"/>
              <a:t>, which fields, why?)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U </a:t>
            </a:r>
            <a:r>
              <a:rPr lang="en-US" sz="2200" kern="0" dirty="0" err="1">
                <a:latin typeface="+mn-lt"/>
              </a:rPr>
              <a:t>pdate</a:t>
            </a:r>
            <a:r>
              <a:rPr lang="en-US" sz="2200" kern="0" dirty="0">
                <a:latin typeface="+mn-lt"/>
              </a:rPr>
              <a:t> 		(</a:t>
            </a:r>
            <a:r>
              <a:rPr lang="en-US" sz="2200" kern="0" dirty="0" err="1">
                <a:latin typeface="+mn-lt"/>
              </a:rPr>
              <a:t>Nx</a:t>
            </a:r>
            <a:r>
              <a:rPr lang="en-US" sz="2200" kern="0" dirty="0">
                <a:latin typeface="+mn-lt"/>
              </a:rPr>
              <a:t>, which fields ?)</a:t>
            </a:r>
          </a:p>
          <a:p>
            <a:pPr marL="642938" lvl="1" indent="-185738" algn="l">
              <a:defRPr/>
            </a:pPr>
            <a:r>
              <a:rPr lang="en-US" sz="2200" kern="0" dirty="0"/>
              <a:t>D </a:t>
            </a:r>
            <a:r>
              <a:rPr lang="en-US" sz="2200" kern="0" dirty="0" err="1"/>
              <a:t>elete</a:t>
            </a:r>
            <a:r>
              <a:rPr lang="en-US" sz="2200" kern="0" dirty="0"/>
              <a:t> 		(1x,  bulk/del old data?)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 …. Efficient ? Indexes !</a:t>
            </a:r>
          </a:p>
          <a:p>
            <a:pPr marL="642938" lvl="1" indent="-185738" algn="l">
              <a:buFontTx/>
              <a:buNone/>
              <a:defRPr/>
            </a:pPr>
            <a:endParaRPr lang="en-US" sz="2200" kern="0" dirty="0">
              <a:latin typeface="+mn-lt"/>
            </a:endParaRPr>
          </a:p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Concurrent actions;</a:t>
            </a:r>
            <a:r>
              <a:rPr lang="en-US" sz="2200" kern="0" dirty="0">
                <a:latin typeface="+mn-lt"/>
              </a:rPr>
              <a:t> must remain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Limit locks (no blocking of others)</a:t>
            </a:r>
          </a:p>
          <a:p>
            <a:pPr marL="642938" lvl="1" indent="-185738" algn="l">
              <a:defRPr/>
            </a:pPr>
            <a:r>
              <a:rPr lang="en-US" sz="2200" kern="0" dirty="0"/>
              <a:t>No unusable indexes (exch. Parts. !)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No hot-blocks (buffer busy waits).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7643813" y="2000250"/>
            <a:ext cx="904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Image: </a:t>
            </a:r>
          </a:p>
          <a:p>
            <a:pPr>
              <a:buFontTx/>
              <a:buNone/>
            </a:pPr>
            <a:r>
              <a:rPr lang="en-US" sz="1600"/>
              <a:t>Scale..</a:t>
            </a:r>
          </a:p>
        </p:txBody>
      </p:sp>
      <p:pic>
        <p:nvPicPr>
          <p:cNvPr id="5127" name="Picture 2" descr="http://www.scoutbase.org.uk/library/clipart/mascots/stopwatch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071563"/>
            <a:ext cx="2714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PVISSER\My Documents\My Pictures\runners_con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4000500"/>
            <a:ext cx="26685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3608" y="3548426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286500" y="1428750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215188" y="1428750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72438" y="1428750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134183" y="1338196"/>
            <a:ext cx="67151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Table: Records in random order.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PK/UK: Unique value(s).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FK: +/- good practice.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Other Indexes (e.g. status, zip…)</a:t>
            </a:r>
            <a:r>
              <a:rPr lang="en-US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6391B8-7A61-4E2D-8621-0F2762CE2B6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When is something “efficient”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6425" cy="47513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OLTP typical numbers ? 		(check your </a:t>
            </a:r>
            <a:r>
              <a:rPr lang="en-US" b="1" dirty="0" err="1"/>
              <a:t>StatsPack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LIOs (gets) per transaction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gets/execute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gets/row ?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IMHO (no golden rules):		(but check </a:t>
            </a:r>
            <a:r>
              <a:rPr lang="en-US" b="1" dirty="0" err="1"/>
              <a:t>v$sql</a:t>
            </a:r>
            <a:r>
              <a:rPr lang="en-US" b="1" dirty="0"/>
              <a:t>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 gets/row 			(B-level + table-access… &lt;5)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 gets/exe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1000 gets/trans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Why these numbers ?  Easy to remember.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 Rules   -    YMMV!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928688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my opinion on what could be “efficient”. 	</a:t>
            </a:r>
            <a:r>
              <a:rPr lang="en-US" sz="1000" b="0" u="sng">
                <a:latin typeface="Lucida Sans Unicode" pitchFamily="34" charset="0"/>
              </a:rPr>
              <a:t>Y</a:t>
            </a:r>
            <a:r>
              <a:rPr lang="en-US" sz="1000" b="0">
                <a:latin typeface="Lucida Sans Unicode" pitchFamily="34" charset="0"/>
              </a:rPr>
              <a:t>our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ilage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ay </a:t>
            </a:r>
            <a:r>
              <a:rPr lang="en-US" sz="1000" b="0" u="sng">
                <a:latin typeface="Lucida Sans Unicode" pitchFamily="34" charset="0"/>
              </a:rPr>
              <a:t>V</a:t>
            </a:r>
            <a:r>
              <a:rPr lang="en-US" sz="1000" b="0">
                <a:latin typeface="Lucida Sans Unicode" pitchFamily="34" charset="0"/>
              </a:rPr>
              <a:t>ary!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And tuning by Ratios is soo 1990s…		Wonder what this will be like in 10 years time…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475767-7F22-4005-B8C2-B98CD8572E9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What to look for (random examples)….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0977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Reading AWR is a topic in itself. The numbers are important, but the customer is more important (duh)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Serious Performance nowadays is about measuring time and resources, the top-5 AWR and the MilliSeconds….!</a:t>
            </a:r>
          </a:p>
        </p:txBody>
      </p:sp>
      <p:pic>
        <p:nvPicPr>
          <p:cNvPr id="6152" name="Picture 8" descr="C:\Documents and Settings\PVISSER\My Documents\My Pictures\awr_intr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63"/>
            <a:ext cx="82915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43125" y="1428750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09838" y="2509838"/>
            <a:ext cx="2357437" cy="7762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643188" y="3214688"/>
            <a:ext cx="1714500" cy="3571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4438"/>
            <a:ext cx="8789988" cy="4714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929063" y="4857750"/>
            <a:ext cx="2000250" cy="928688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81838" y="1938338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643313" y="1285875"/>
            <a:ext cx="2000250" cy="1714500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51" name="Picture 7" descr="C:\Documents and Settings\PVISSER\My Documents\My Pictures\top5wait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2571750"/>
            <a:ext cx="8413750" cy="2728913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43188" y="3429000"/>
            <a:ext cx="2000250" cy="500063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215063" y="3429000"/>
            <a:ext cx="1357312" cy="1857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 rot="19607572">
            <a:off x="68263" y="3008313"/>
            <a:ext cx="8475662" cy="1209675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3600" b="1" dirty="0"/>
              <a:t>And … Is your </a:t>
            </a:r>
            <a:r>
              <a:rPr lang="en-US" sz="4400" b="1" dirty="0"/>
              <a:t>Customer</a:t>
            </a:r>
            <a:r>
              <a:rPr lang="en-US" sz="3600" b="1" dirty="0"/>
              <a:t> Happy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4" grpId="0" animBg="1"/>
      <p:bldP spid="15" grpId="0" animBg="1"/>
      <p:bldP spid="7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69C8E6-BD70-4139-8FA8-49EAA860A5C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From the start ….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910" y="1202804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OLTP: Anticipate, Plan (+ Verify) Access-Paths ….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Clusters (indexed), Hash Clusters.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IOTs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The only way to Data...  (index or…. FTS)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 anything Fast… (&lt;100 LIOs)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 Needs a good Index </a:t>
            </a:r>
            <a:r>
              <a:rPr lang="en-US" sz="2800" b="1" dirty="0"/>
              <a:t>(or a hash).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Blog : Richard Foote.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Book :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Lähdesmäki</a:t>
            </a:r>
            <a:endParaRPr lang="en-US" sz="2400" b="1" dirty="0"/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Anything that needs ms responses on any amount of data… needs an Index.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 index is your Road to Data!    Indexes Show the  Way.  (CBO just reads the  map, or uses TomTom)</a:t>
            </a:r>
          </a:p>
        </p:txBody>
      </p:sp>
      <p:pic>
        <p:nvPicPr>
          <p:cNvPr id="8198" name="Picture 8" descr="http://www.30sleeps.com/images/open_r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63" y="3498850"/>
            <a:ext cx="16954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Index: good, better, Best 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320088" cy="511256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Any (</a:t>
            </a:r>
            <a:r>
              <a:rPr lang="en-US" sz="2400" b="1" dirty="0" err="1"/>
              <a:t>Btree</a:t>
            </a:r>
            <a:r>
              <a:rPr lang="en-US" sz="2400" b="1" dirty="0"/>
              <a:t>) index is: Data + pointers, stored in Order.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Various books, but …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Lahdenmäki</a:t>
            </a:r>
            <a:r>
              <a:rPr lang="en-US" sz="2400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 .. SQL &gt; @</a:t>
            </a:r>
            <a:r>
              <a:rPr lang="en-US" sz="1800" b="1" dirty="0" err="1"/>
              <a:t>cr_di.sql</a:t>
            </a:r>
            <a:r>
              <a:rPr lang="en-US" sz="1800" b="1" dirty="0"/>
              <a:t>: try the 1st part demo….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4667-2BD1-3F48-B701-65F438FC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02" y="713778"/>
            <a:ext cx="5839363" cy="58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06" y="293689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Scenarios…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077" y="1317741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70639" y="1317741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99327" y="1317741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356577" y="1317741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61950" y="5697537"/>
            <a:ext cx="8782050" cy="517525"/>
          </a:xfrm>
        </p:spPr>
        <p:txBody>
          <a:bodyPr/>
          <a:lstStyle/>
          <a:p>
            <a:r>
              <a:rPr lang="en-US" b="1" dirty="0"/>
              <a:t>Reason + Measure !  </a:t>
            </a:r>
            <a:r>
              <a:rPr lang="en-US" sz="1600" b="1" dirty="0"/>
              <a:t>(SQL &gt; @</a:t>
            </a:r>
            <a:r>
              <a:rPr lang="en-US" sz="1600" b="1" dirty="0" err="1"/>
              <a:t>cr_di.sql</a:t>
            </a:r>
            <a:r>
              <a:rPr lang="en-US" sz="1600" b="1" dirty="0"/>
              <a:t>, part 2)</a:t>
            </a:r>
          </a:p>
        </p:txBody>
      </p: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323528" y="3684136"/>
            <a:ext cx="7851776" cy="19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1 Record on PK/UK: Precise.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Index-conditions: OK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 + Table conditions: More Work..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+ Sort Records: again more work…</a:t>
            </a:r>
          </a:p>
        </p:txBody>
      </p:sp>
      <p:pic>
        <p:nvPicPr>
          <p:cNvPr id="24" name="Picture 10" descr="C:\Documents and Settings\PVISSER\My Documents\My Pictures\btree.GIF">
            <a:extLst>
              <a:ext uri="{FF2B5EF4-FFF2-40B4-BE49-F238E27FC236}">
                <a16:creationId xmlns:a16="http://schemas.microsoft.com/office/drawing/2014/main" id="{243E96EC-5C73-D946-9356-284DA0D8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350794" y="1897972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4B782A-5316-4FC8-AAF4-25B00CD2180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Neat trick #1 : Overloading.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Index-overloading; a known trick: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More fields in the index, Favor Index only-access.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 also do this for Constraint-indexes!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PK, UK or FK Index  _Can_  contain more data…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Useful to load a “status” or “</a:t>
            </a:r>
            <a:r>
              <a:rPr lang="en-US" b="1" dirty="0" err="1"/>
              <a:t>date_effective</a:t>
            </a:r>
            <a:r>
              <a:rPr lang="en-US" b="1" dirty="0"/>
              <a:t>” column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And reduces Density! (recs/</a:t>
            </a:r>
            <a:r>
              <a:rPr lang="en-US" b="1" dirty="0" err="1"/>
              <a:t>blck</a:t>
            </a:r>
            <a:r>
              <a:rPr lang="en-US" b="1" dirty="0"/>
              <a:t>)  -  Buff-busy waits on PK…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Beware of the downsides (DML + Redo) !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Demo:  </a:t>
            </a:r>
            <a:r>
              <a:rPr lang="en-US" sz="2400" b="1" u="sng" dirty="0">
                <a:latin typeface="Courier New" pitchFamily="49" charset="0"/>
                <a:cs typeface="Courier New" pitchFamily="49" charset="0"/>
              </a:rPr>
              <a:t>Owner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u="sng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num_rows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status,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 constraint with extra fields in Index…</a:t>
            </a:r>
            <a:r>
              <a:rPr lang="en-US" sz="1100" b="1" dirty="0"/>
              <a:t> ( SQL &gt; part 3 or  @pk_overload_1.sql )</a:t>
            </a:r>
            <a:endParaRPr lang="en-US" b="1" dirty="0"/>
          </a:p>
          <a:p>
            <a:pPr lvl="2" eaLnBrk="1" hangingPunct="1">
              <a:lnSpc>
                <a:spcPct val="80000"/>
              </a:lnSpc>
            </a:pPr>
            <a:endParaRPr lang="en-US" b="1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Often-used “satus” fields can be added to the most-used index and save in two ways: less index-data to scan, and less table-access required. Another bonus: Denisty decreases!  - google : Richard Foote!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7858125" y="1571625"/>
            <a:ext cx="10985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Loaded</a:t>
            </a:r>
          </a:p>
        </p:txBody>
      </p:sp>
      <p:pic>
        <p:nvPicPr>
          <p:cNvPr id="11271" name="Picture 8" descr="http://goodmusicncoolstuff.files.wordpress.com/2008/04/super-fat-man-on-a-scoo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12" y="1190625"/>
            <a:ext cx="21367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BEA63-6A28-4420-ADF6-77AFDE49C19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More to Indexing…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57250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Index-Reverse: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for Equal Predicates!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To Fix Buff-Busy-Waits or to help “RAC” (old fix)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Most Selective Columns first…?? (partly myth)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If you have choice…and If Relevant for Queries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Compression of indexes…Yes!  (less IO, less work)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If Non-selective columns come first.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 Analyze-validate struct: </a:t>
            </a:r>
            <a:r>
              <a:rPr lang="en-US" b="1" dirty="0" err="1"/>
              <a:t>index_stats</a:t>
            </a:r>
            <a:endParaRPr lang="en-US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Caveat: </a:t>
            </a:r>
            <a:r>
              <a:rPr lang="en-US" b="1" dirty="0" err="1"/>
              <a:t>upserts</a:t>
            </a:r>
            <a:r>
              <a:rPr lang="en-US" b="1" dirty="0"/>
              <a:t> wreck havoc…. TEST!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Wishlist: Compress Indexes per partition.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Reverse: only if you have Buff-busy-waits. Column order is a bit of a myth, not always relevant, and often not much choice. Compression: Works wonders on read-only Varchar-data, but sometimes turns against you. </a:t>
            </a:r>
          </a:p>
        </p:txBody>
      </p:sp>
      <p:pic>
        <p:nvPicPr>
          <p:cNvPr id="12294" name="Picture 7" descr="Soil Compactor Royalty Free Stock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4429125"/>
            <a:ext cx="2546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FECB89-65C7-40C3-A773-2A2A64FB119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clusters.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Clusters (indexed)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Group data with same cluster (parent-)key (=Often Good!)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Need regular, predictable data and good size-estimates.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Clusters (hash, and hash-ordered)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Potentially </a:t>
            </a:r>
            <a:r>
              <a:rPr lang="en-US" b="1" u="sng"/>
              <a:t>The Fastest Way</a:t>
            </a:r>
            <a:r>
              <a:rPr lang="en-US" b="1"/>
              <a:t> into Data (google: Joze)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Equal-Predicate only  (or use index)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Spread + Group the data, children of one Parent..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Size Estimate, requires regular and predictable data.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Anyone Using Clusters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(benchmarking,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data</a:t>
            </a:r>
            <a:r>
              <a:rPr lang="en-US" b="1"/>
              <a:t> and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operations</a:t>
            </a:r>
            <a:r>
              <a:rPr lang="en-US" b="1"/>
              <a:t>!)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Clusters often seem promising, but the “size” estimate requires predictable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Willing to learn on this one! Someone do a ppt on this next Conference ?  (demo_sthc.sql if time)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858125" y="2857500"/>
            <a:ext cx="1181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cluster?</a:t>
            </a:r>
          </a:p>
        </p:txBody>
      </p:sp>
      <p:pic>
        <p:nvPicPr>
          <p:cNvPr id="13319" name="Picture 8" descr="http://images0.cafepress.com/product/14407570v1_350x350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988" y="2000250"/>
            <a:ext cx="149701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95BE-6630-E54A-AF34-FDFF6432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6" y="0"/>
            <a:ext cx="68699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[ Pole   …or maybe an audience poll 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BTW: I am known for Typos.. Find a typo = get a drink..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Advice.. (the hardest slides…)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/>
              <a:t>Simplicity</a:t>
            </a:r>
          </a:p>
          <a:p>
            <a:pPr lvl="1" eaLnBrk="1" hangingPunct="1"/>
            <a:r>
              <a:rPr lang="nl-NL" b="1"/>
              <a:t>In case of doubt: Simplify!</a:t>
            </a:r>
          </a:p>
          <a:p>
            <a:pPr lvl="1" eaLnBrk="1" hangingPunct="1"/>
            <a:r>
              <a:rPr lang="nl-NL" b="1"/>
              <a:t>Less Tweaks, Less work, </a:t>
            </a:r>
          </a:p>
          <a:p>
            <a:pPr lvl="1" eaLnBrk="1" hangingPunct="1"/>
            <a:r>
              <a:rPr lang="nl-NL" b="1"/>
              <a:t>less procedures, less scripts…</a:t>
            </a:r>
          </a:p>
          <a:p>
            <a:pPr eaLnBrk="1" hangingPunct="1"/>
            <a:endParaRPr lang="nl-NL" sz="2400" b="1"/>
          </a:p>
          <a:p>
            <a:pPr eaLnBrk="1" hangingPunct="1"/>
            <a:r>
              <a:rPr lang="nl-NL" sz="2400" b="1"/>
              <a:t>Can you explain it ? To me ?</a:t>
            </a:r>
          </a:p>
          <a:p>
            <a:pPr lvl="1" eaLnBrk="1" hangingPunct="1"/>
            <a:r>
              <a:rPr lang="nl-NL" b="1"/>
              <a:t>Can I take your system without paper documentation</a:t>
            </a:r>
          </a:p>
          <a:p>
            <a:pPr lvl="1" eaLnBrk="1" hangingPunct="1"/>
            <a:endParaRPr lang="nl-NL" b="1"/>
          </a:p>
          <a:p>
            <a:pPr eaLnBrk="1" hangingPunct="1"/>
            <a:endParaRPr lang="nl-NL" sz="2400" b="1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In case there is time: SIMPLICITY!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If me, or someone like me can take over your job… (so you can do more interesting things)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13" y="1285875"/>
            <a:ext cx="20716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7534275" cy="3314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/>
              <a:t>Tahiti: start with concept-guides</a:t>
            </a:r>
          </a:p>
          <a:p>
            <a:pPr eaLnBrk="1" hangingPunct="1">
              <a:buFontTx/>
              <a:buNone/>
            </a:pPr>
            <a:r>
              <a:rPr lang="en-US" sz="2000" b="1" dirty="0" err="1"/>
              <a:t>Technet</a:t>
            </a:r>
            <a:r>
              <a:rPr lang="en-US" sz="2000" b="1" dirty="0"/>
              <a:t> (but be critical)</a:t>
            </a:r>
          </a:p>
          <a:p>
            <a:pPr eaLnBrk="1" hangingPunct="1">
              <a:buFontTx/>
              <a:buNone/>
            </a:pPr>
            <a:r>
              <a:rPr lang="en-US" sz="2000" b="1" dirty="0"/>
              <a:t>Oracle-L : real world stuff</a:t>
            </a:r>
          </a:p>
          <a:p>
            <a:pPr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(Oracle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Pdvfirstblog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(more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Pdvsecond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(private ramblings)</a:t>
            </a:r>
          </a:p>
          <a:p>
            <a:pPr eaLnBrk="1" hangingPunct="1">
              <a:buFontTx/>
              <a:buNone/>
            </a:pPr>
            <a:endParaRPr lang="en-US" sz="2000" b="1" dirty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428625" y="5143500"/>
            <a:ext cx="38893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 algn="l">
              <a:buFontTx/>
              <a:buNone/>
            </a:pPr>
            <a:r>
              <a:rPr lang="en-US"/>
              <a:t>Goethe (simplicity…)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494" y="1192432"/>
            <a:ext cx="6230714" cy="51168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1. Avoid Redo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Partial indexing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Ref-partitions.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Hybrid Partitioned-</a:t>
            </a:r>
            <a:r>
              <a:rPr lang="en-US" sz="1800" b="1" dirty="0" err="1"/>
              <a:t>tbls</a:t>
            </a:r>
            <a:r>
              <a:rPr lang="en-US" sz="1800" b="1" dirty="0"/>
              <a:t>…. WOW!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Later (next year’s ppt...)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  (add coffee break…)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421445"/>
            <a:ext cx="1806743" cy="21402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1F2F0-96BD-774E-AC40-4D505C77D8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52750" y="2897938"/>
            <a:ext cx="1691028" cy="20108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9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(range) partitions and local indexes…. Partitions are just small tables with known (ranges) of data..  Oracle “Knows” those ranges.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338799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flipH="1">
            <a:off x="3204722" y="5197786"/>
            <a:ext cx="1658386" cy="27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63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Less Redo (on delete…)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Ins / </a:t>
            </a:r>
            <a:r>
              <a:rPr lang="en-US" sz="2400" b="1" dirty="0" err="1"/>
              <a:t>Upd</a:t>
            </a:r>
            <a:r>
              <a:rPr lang="en-US" sz="2400" b="1" dirty="0"/>
              <a:t> / Del is Work…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Undo + Redo…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Redo = Arch = </a:t>
            </a:r>
            <a:r>
              <a:rPr lang="en-US" sz="2200" b="1" dirty="0" err="1"/>
              <a:t>Stndby</a:t>
            </a:r>
            <a:r>
              <a:rPr lang="en-US" sz="2200" b="1" dirty="0"/>
              <a:t>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Truncate or Drop is “Faster”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Can!  - Drop Partitions!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if your data is suitable.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on “delete” (or exchange partition)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655245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Typical use-case: ingest + remove of data with limited lifetime in the DB.. You can save half the redo..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  <p:pic>
        <p:nvPicPr>
          <p:cNvPr id="1026" name="Picture 2" descr="20+ Free Redo &amp; Arrow Images - Pixabay">
            <a:extLst>
              <a:ext uri="{FF2B5EF4-FFF2-40B4-BE49-F238E27FC236}">
                <a16:creationId xmlns:a16="http://schemas.microsoft.com/office/drawing/2014/main" id="{D8DE323D-7CEB-5648-A41B-A6A5EB3C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9" y="3340284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0+ Free Redo &amp; Arrow Images - Pixabay">
            <a:extLst>
              <a:ext uri="{FF2B5EF4-FFF2-40B4-BE49-F238E27FC236}">
                <a16:creationId xmlns:a16="http://schemas.microsoft.com/office/drawing/2014/main" id="{1A133B56-0745-8D4F-A471-3BA9C245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12309" y="4684186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97968" y="5052835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930305" y="4139892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97968" y="3226949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Drop Partition… (Fast, no-redo)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Instantaeous</a:t>
            </a:r>
            <a:r>
              <a:rPr lang="en-US" sz="1000" b="0" dirty="0">
                <a:latin typeface="Lucida Sans Unicode" pitchFamily="34" charset="0"/>
              </a:rPr>
              <a:t> Delete of the “range” inside a partition. </a:t>
            </a:r>
            <a:r>
              <a:rPr lang="en-US" sz="1000" b="0" dirty="0" err="1">
                <a:latin typeface="Lucida Sans Unicode" pitchFamily="34" charset="0"/>
              </a:rPr>
              <a:t>Vry</a:t>
            </a:r>
            <a:r>
              <a:rPr lang="en-US" sz="1000" b="0" dirty="0">
                <a:latin typeface="Lucida Sans Unicode" pitchFamily="34" charset="0"/>
              </a:rPr>
              <a:t> Little Effort.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Note: inserts and updates will still require redo…   and Global </a:t>
            </a:r>
            <a:r>
              <a:rPr lang="en-US" sz="1000" b="0" dirty="0" err="1">
                <a:latin typeface="Lucida Sans Unicode" pitchFamily="34" charset="0"/>
              </a:rPr>
              <a:t>indeses</a:t>
            </a:r>
            <a:r>
              <a:rPr lang="en-US" sz="1000" b="0" dirty="0">
                <a:latin typeface="Lucida Sans Unicode" pitchFamily="34" charset="0"/>
              </a:rPr>
              <a:t>.. Well,  just wait.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43608" y="2276872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910180" y="2302909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83671" y="245089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70285" y="233434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70284" y="332675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93011" y="423360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36667" y="510649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07777" y="2489575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19" y="3326759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60032" y="35532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19" y="4238848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60032" y="4424802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34" y="5134002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60032" y="5303069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3239580" y="5275776"/>
            <a:ext cx="1697087" cy="1692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C25EEA-1C57-114A-8AB7-F9A74BA7AAB6}"/>
              </a:ext>
            </a:extLst>
          </p:cNvPr>
          <p:cNvSpPr txBox="1"/>
          <p:nvPr/>
        </p:nvSpPr>
        <p:spPr>
          <a:xfrm>
            <a:off x="791222" y="1646046"/>
            <a:ext cx="614283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NL" sz="2400" dirty="0"/>
              <a:t>SQL&gt; Alter table PT drop partition PT_1 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C0EF6-D812-9847-BBEC-4E8A700AE729}"/>
              </a:ext>
            </a:extLst>
          </p:cNvPr>
          <p:cNvSpPr/>
          <p:nvPr/>
        </p:nvSpPr>
        <p:spPr bwMode="auto">
          <a:xfrm>
            <a:off x="791222" y="1628934"/>
            <a:ext cx="6264696" cy="15223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39814</TotalTime>
  <Words>5088</Words>
  <Application>Microsoft Macintosh PowerPoint</Application>
  <PresentationFormat>On-screen Show (4:3)</PresentationFormat>
  <Paragraphs>873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Table and Index. Conventional.</vt:lpstr>
      <vt:lpstr>Partitioned tables… (and local index)</vt:lpstr>
      <vt:lpstr>Less Redo (on delete…)</vt:lpstr>
      <vt:lpstr>Drop Partition… (Fast, no-redo)</vt:lpstr>
      <vt:lpstr>Demo time.. </vt:lpstr>
      <vt:lpstr>Now Queries: How to Go Faster…</vt:lpstr>
      <vt:lpstr>Aggregates, FTS over Conventional table</vt:lpstr>
      <vt:lpstr>Aggregates on Partitions: less data to scan?</vt:lpstr>
      <vt:lpstr>Demo time.. </vt:lpstr>
      <vt:lpstr>More Queries: Find Specific Records</vt:lpstr>
      <vt:lpstr>Conventional. QRY on PK.</vt:lpstr>
      <vt:lpstr>Table, index… QRY on Active=Y</vt:lpstr>
      <vt:lpstr>Partitioned table +  local index on PK </vt:lpstr>
      <vt:lpstr>Partitioned tables; Global index; Active=‘Y’</vt:lpstr>
      <vt:lpstr>Partitioned table, Local indexes, no key….</vt:lpstr>
      <vt:lpstr>Demo time.. </vt:lpstr>
      <vt:lpstr>Warning; What to Avoid…</vt:lpstr>
      <vt:lpstr>Bonus-Trick: Devise a PK-Key.</vt:lpstr>
      <vt:lpstr>Fast - and Scaleable</vt:lpstr>
      <vt:lpstr>Partitioned tables… (and indexes) ….</vt:lpstr>
      <vt:lpstr>When is something “efficient”</vt:lpstr>
      <vt:lpstr>What to look for (random examples)….</vt:lpstr>
      <vt:lpstr>From the start ….</vt:lpstr>
      <vt:lpstr>Index: good, better, Best …</vt:lpstr>
      <vt:lpstr>Scenarios…</vt:lpstr>
      <vt:lpstr>Neat trick #1 : Overloading.</vt:lpstr>
      <vt:lpstr>More to Indexing…</vt:lpstr>
      <vt:lpstr>Other Paths into data: clusters.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Advice.. (the hardest slides…)</vt:lpstr>
      <vt:lpstr>Don’t Take my word for it…</vt:lpstr>
      <vt:lpstr>Quick Q &amp; A  (3 min ;-) 3 .. 2 .. 1 .. Zero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450</cp:revision>
  <dcterms:created xsi:type="dcterms:W3CDTF">2005-10-27T10:54:55Z</dcterms:created>
  <dcterms:modified xsi:type="dcterms:W3CDTF">2020-06-20T09:49:18Z</dcterms:modified>
</cp:coreProperties>
</file>